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19.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69" r:id="rId3"/>
  </p:sldMasterIdLst>
  <p:notesMasterIdLst>
    <p:notesMasterId r:id="rId16"/>
  </p:notesMasterIdLst>
  <p:sldIdLst>
    <p:sldId id="289" r:id="rId4"/>
    <p:sldId id="267" r:id="rId5"/>
    <p:sldId id="297" r:id="rId6"/>
    <p:sldId id="300" r:id="rId7"/>
    <p:sldId id="301" r:id="rId8"/>
    <p:sldId id="310" r:id="rId9"/>
    <p:sldId id="305" r:id="rId10"/>
    <p:sldId id="312" r:id="rId11"/>
    <p:sldId id="314" r:id="rId12"/>
    <p:sldId id="315" r:id="rId13"/>
    <p:sldId id="302" r:id="rId14"/>
    <p:sldId id="293"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97"/>
            <p14:sldId id="300"/>
            <p14:sldId id="301"/>
            <p14:sldId id="310"/>
            <p14:sldId id="305"/>
            <p14:sldId id="312"/>
            <p14:sldId id="314"/>
            <p14:sldId id="315"/>
            <p14:sldId id="302"/>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FF2F4"/>
    <a:srgbClr val="F5F5F5"/>
    <a:srgbClr val="FA6F18"/>
    <a:srgbClr val="FA60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07" autoAdjust="0"/>
  </p:normalViewPr>
  <p:slideViewPr>
    <p:cSldViewPr snapToGrid="0">
      <p:cViewPr varScale="1">
        <p:scale>
          <a:sx n="108" d="100"/>
          <a:sy n="108" d="100"/>
        </p:scale>
        <p:origin x="672"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四大定位导航系统；</a:t>
            </a:r>
            <a:r>
              <a:rPr lang="en-US" altLang="zh-CN" dirty="0"/>
              <a:t>2.</a:t>
            </a:r>
            <a:r>
              <a:rPr lang="zh-CN" altLang="en-US" dirty="0"/>
              <a:t>北斗和</a:t>
            </a:r>
            <a:r>
              <a:rPr lang="en-US" altLang="zh-CN" dirty="0"/>
              <a:t>GPS</a:t>
            </a:r>
            <a:r>
              <a:rPr lang="zh-CN" altLang="en-US" dirty="0"/>
              <a:t>定位的区别；</a:t>
            </a:r>
            <a:r>
              <a:rPr lang="en-US" altLang="zh-CN" dirty="0"/>
              <a:t>3. </a:t>
            </a:r>
            <a:r>
              <a:rPr lang="zh-CN" altLang="en-US" dirty="0"/>
              <a:t>室内定位：有</a:t>
            </a:r>
            <a:r>
              <a:rPr lang="en-US" altLang="zh-CN" dirty="0"/>
              <a:t>/</a:t>
            </a:r>
            <a:r>
              <a:rPr lang="zh-CN" altLang="en-US" dirty="0"/>
              <a:t>无硬件。</a:t>
            </a:r>
          </a:p>
        </p:txBody>
      </p:sp>
      <p:sp>
        <p:nvSpPr>
          <p:cNvPr id="4" name="灯片编号占位符 3"/>
          <p:cNvSpPr>
            <a:spLocks noGrp="1"/>
          </p:cNvSpPr>
          <p:nvPr>
            <p:ph type="sldNum" sz="quarter" idx="5"/>
          </p:nvPr>
        </p:nvSpPr>
        <p:spPr/>
        <p:txBody>
          <a:bodyPr/>
          <a:lstStyle/>
          <a:p>
            <a:fld id="{D927AD7D-0E09-4B57-B07E-A14B71E21044}" type="slidenum">
              <a:rPr lang="zh-CN" altLang="en-US" smtClean="0"/>
              <a:t>4</a:t>
            </a:fld>
            <a:endParaRPr lang="zh-CN" altLang="en-US"/>
          </a:p>
        </p:txBody>
      </p:sp>
    </p:spTree>
    <p:extLst>
      <p:ext uri="{BB962C8B-B14F-4D97-AF65-F5344CB8AC3E}">
        <p14:creationId xmlns:p14="http://schemas.microsoft.com/office/powerpoint/2010/main" val="1484631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5</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https://blog.csdn.net/qq_28459505/article/details/83027796</a:t>
            </a:r>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8</a:t>
            </a:fld>
            <a:endParaRPr lang="zh-CN" altLang="en-US"/>
          </a:p>
        </p:txBody>
      </p:sp>
    </p:spTree>
    <p:extLst>
      <p:ext uri="{BB962C8B-B14F-4D97-AF65-F5344CB8AC3E}">
        <p14:creationId xmlns:p14="http://schemas.microsoft.com/office/powerpoint/2010/main" val="110868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电网项目：设备、人员、工单、网格图层、轨迹的可视化展示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特种大屏：</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JF</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第一次与民营企业合作，全程坚实</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WQZB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的运输</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9</a:t>
            </a:fld>
            <a:endParaRPr lang="zh-CN" altLang="en-US"/>
          </a:p>
        </p:txBody>
      </p:sp>
    </p:spTree>
    <p:extLst>
      <p:ext uri="{BB962C8B-B14F-4D97-AF65-F5344CB8AC3E}">
        <p14:creationId xmlns:p14="http://schemas.microsoft.com/office/powerpoint/2010/main" val="1425406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12</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3.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DB181-EFC2-4669-8BAB-B1838E849B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FBBB0D0-CD13-419A-976D-2A62FF521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455C8-1A07-4BB7-860D-4C88A20BAD5C}"/>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987AB589-3604-4431-9BD2-A6644D5117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C05A3A-000F-4522-85AE-3BFAE70BE2B8}"/>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158865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DF131-310B-4A54-ABDD-B4E709CB3C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8EECA2-A391-49A4-9A37-6A778748F52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A44FB1-C874-4DDD-AC2E-8B94E3FA20A0}"/>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07554C7C-55DF-4BBE-B91C-211AF0F61F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6D1004-6272-4B88-AB1C-45A79D51D0D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442709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99A86-028C-4E68-86EE-2E0EF7CAEB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DE492C-10C5-4CEA-AA1E-83714A3FF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E0D748-AF44-4AB8-B20D-4EABE32DC639}"/>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5AD3D095-D9B5-462D-B971-2829E55123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BD4A2-A8C4-47A0-A999-8927BD0EB8E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37524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AFE9D-9364-42ED-A4E7-BA4C462C2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D3F818-C1E0-44E2-A7C2-CB125968EA4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DC9014-7633-45A8-A31E-B67C718522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BBD195-8247-4252-812A-03C17C980F8E}"/>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6" name="页脚占位符 5">
            <a:extLst>
              <a:ext uri="{FF2B5EF4-FFF2-40B4-BE49-F238E27FC236}">
                <a16:creationId xmlns:a16="http://schemas.microsoft.com/office/drawing/2014/main" id="{52DDA0FE-4216-4E68-B9D4-3D3A95690C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12D8B6-3566-4B9F-9781-A09ACA85AB7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85657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4E7AA-1590-41A2-B190-ECCEC11341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00BFD1-A57B-4EC0-AB22-806A4ECAC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A07408-EE2D-43DF-BDDC-DFA881737A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BF0885-DC65-49C9-9613-97A50A169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472341-71E6-44BB-8E40-5D2A3DD06A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637275-6F5C-4260-BC99-D5FD065E1A74}"/>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8" name="页脚占位符 7">
            <a:extLst>
              <a:ext uri="{FF2B5EF4-FFF2-40B4-BE49-F238E27FC236}">
                <a16:creationId xmlns:a16="http://schemas.microsoft.com/office/drawing/2014/main" id="{16C24FC6-61BC-41AA-9F18-F6E5E06734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CEE2B57-CD8A-44E6-A4F9-DAC52AAB6F5D}"/>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464834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E5DD-06A9-4ED1-A56A-36893A39B5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A420DA-1A04-428C-A445-77F843ADA9C0}"/>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4" name="页脚占位符 3">
            <a:extLst>
              <a:ext uri="{FF2B5EF4-FFF2-40B4-BE49-F238E27FC236}">
                <a16:creationId xmlns:a16="http://schemas.microsoft.com/office/drawing/2014/main" id="{1C842C2F-005E-46F4-8B86-535A3B52D13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A8124B-4D29-44E7-BF4A-853E94235F73}"/>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561244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6E8093-1E55-405D-B211-618F8B175C15}"/>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3" name="页脚占位符 2">
            <a:extLst>
              <a:ext uri="{FF2B5EF4-FFF2-40B4-BE49-F238E27FC236}">
                <a16:creationId xmlns:a16="http://schemas.microsoft.com/office/drawing/2014/main" id="{85D1D30E-C188-4833-9AEA-28E5B0FA03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58DB56-405C-4725-93BD-E3E7E99EC92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33403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461AA-EDDC-4B1D-A896-772E5C2852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E90EC9-F59D-4D2E-9045-E8D93D628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DF048A-581F-4402-B019-581879EA4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E0797-A006-4E74-96FB-399734B5D853}"/>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6" name="页脚占位符 5">
            <a:extLst>
              <a:ext uri="{FF2B5EF4-FFF2-40B4-BE49-F238E27FC236}">
                <a16:creationId xmlns:a16="http://schemas.microsoft.com/office/drawing/2014/main" id="{CFC83C47-3AC9-4386-B41F-924680CB4F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B5CD9D-DBF3-453B-8059-6362DE5C385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502229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FCE38-1C17-4EB0-B8AE-0603B8266B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CAD0BC-6A5B-4176-A8BD-900D31428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D402AE6-6C89-42DA-80E2-A154347D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8982FE-F493-43D7-9142-445973B39DB3}"/>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6" name="页脚占位符 5">
            <a:extLst>
              <a:ext uri="{FF2B5EF4-FFF2-40B4-BE49-F238E27FC236}">
                <a16:creationId xmlns:a16="http://schemas.microsoft.com/office/drawing/2014/main" id="{5E9C6448-8F94-4B4D-A21F-BDCAB731AB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CF49F9-2F2C-4DC4-91DF-064856374B2F}"/>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88224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6F71-356F-47F9-AE6A-CAB986609F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476C71-A4C7-4E6E-9C23-24FF71E262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C91EBB-B554-4BD3-A5B7-9FBC88657B41}"/>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4D6CA8D6-FC60-47FE-82D6-A539C59F0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7881E1-1D2D-46C3-883C-6769B2A35F2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5971413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45B133-106B-407B-8133-54C922209F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761465-80A8-4FB3-9AB7-71AD13BA863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144D3A-F417-4616-B5E2-E0E489102CDD}"/>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2833B147-B914-4DCE-A0BE-866463EDA9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F1F57-014A-49A1-A8CE-A7301F6C8E7A}"/>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681648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72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4237592" y="246829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4237592" y="3899250"/>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3427974" y="2382902"/>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01</a:t>
              </a:r>
              <a:endParaRPr lang="zh-CN" altLang="en-US" sz="3600" b="1" dirty="0">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3427974" y="3816357"/>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4746354" y="252610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4746354" y="3959556"/>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29" name="文本框 28">
            <a:extLst>
              <a:ext uri="{FF2B5EF4-FFF2-40B4-BE49-F238E27FC236}">
                <a16:creationId xmlns:a16="http://schemas.microsoft.com/office/drawing/2014/main" id="{603B854E-9186-4934-AD01-9D98392F9246}"/>
              </a:ext>
            </a:extLst>
          </p:cNvPr>
          <p:cNvSpPr txBox="1"/>
          <p:nvPr/>
        </p:nvSpPr>
        <p:spPr>
          <a:xfrm>
            <a:off x="4473363" y="937611"/>
            <a:ext cx="2076074" cy="646331"/>
          </a:xfrm>
          <a:prstGeom prst="rect">
            <a:avLst/>
          </a:prstGeom>
          <a:solidFill>
            <a:schemeClr val="bg1"/>
          </a:solidFill>
        </p:spPr>
        <p:txBody>
          <a:bodyPr wrap="square" rtlCol="0">
            <a:spAutoFit/>
          </a:bodyPr>
          <a:lstStyle/>
          <a:p>
            <a:pPr algn="ctr"/>
            <a:r>
              <a:rPr lang="zh-CN" altLang="en-US" sz="3600" b="1" dirty="0">
                <a:solidFill>
                  <a:schemeClr val="accent1"/>
                </a:solidFill>
              </a:rPr>
              <a:t>目   录</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四项目录页">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655D4FA-5389-43C3-8579-9091E832CD28}"/>
              </a:ext>
            </a:extLst>
          </p:cNvPr>
          <p:cNvSpPr/>
          <p:nvPr userDrawn="1"/>
        </p:nvSpPr>
        <p:spPr>
          <a:xfrm>
            <a:off x="4435210" y="286304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53F1C31-A706-48D2-A381-CA2B1575F9DB}"/>
              </a:ext>
            </a:extLst>
          </p:cNvPr>
          <p:cNvGrpSpPr/>
          <p:nvPr userDrawn="1"/>
        </p:nvGrpSpPr>
        <p:grpSpPr>
          <a:xfrm>
            <a:off x="3625592" y="2777651"/>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20" name="矩形: 圆角 19">
              <a:extLst>
                <a:ext uri="{FF2B5EF4-FFF2-40B4-BE49-F238E27FC236}">
                  <a16:creationId xmlns:a16="http://schemas.microsoft.com/office/drawing/2014/main" id="{F4201699-33D9-44E7-82FC-3C7556494CB3}"/>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a:extLst>
                <a:ext uri="{FF2B5EF4-FFF2-40B4-BE49-F238E27FC236}">
                  <a16:creationId xmlns:a16="http://schemas.microsoft.com/office/drawing/2014/main" id="{2FBF698B-211C-4D1E-A168-79F12883CC19}"/>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25" name="文本占位符 32">
            <a:extLst>
              <a:ext uri="{FF2B5EF4-FFF2-40B4-BE49-F238E27FC236}">
                <a16:creationId xmlns:a16="http://schemas.microsoft.com/office/drawing/2014/main" id="{7ECCB71C-B78C-4954-83BB-67997F766323}"/>
              </a:ext>
            </a:extLst>
          </p:cNvPr>
          <p:cNvSpPr>
            <a:spLocks noGrp="1"/>
          </p:cNvSpPr>
          <p:nvPr>
            <p:ph type="body" sz="quarter" idx="10" hasCustomPrompt="1"/>
          </p:nvPr>
        </p:nvSpPr>
        <p:spPr>
          <a:xfrm>
            <a:off x="4943972" y="29208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dirty="0">
              <a:ln>
                <a:noFill/>
              </a:ln>
              <a:solidFill>
                <a:prstClr val="black">
                  <a:lumMod val="85000"/>
                  <a:lumOff val="15000"/>
                </a:prstClr>
              </a:solidFill>
              <a:effectLst/>
              <a:uLnTx/>
              <a:uFillTx/>
              <a:latin typeface="+mn-ea"/>
              <a:ea typeface="+mn-ea"/>
              <a:cs typeface="+mn-cs"/>
            </a:endParaRPr>
          </a:p>
        </p:txBody>
      </p:sp>
    </p:spTree>
    <p:extLst>
      <p:ext uri="{BB962C8B-B14F-4D97-AF65-F5344CB8AC3E}">
        <p14:creationId xmlns:p14="http://schemas.microsoft.com/office/powerpoint/2010/main" val="685554002"/>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A5879-142A-4DE0-BD0C-ED3D4D3C78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7AECD1-3E7E-4150-A16F-19E0EAD8F320}"/>
              </a:ext>
            </a:extLst>
          </p:cNvPr>
          <p:cNvSpPr>
            <a:spLocks noGrp="1"/>
          </p:cNvSpPr>
          <p:nvPr>
            <p:ph type="dt" sz="half" idx="10"/>
          </p:nvPr>
        </p:nvSpPr>
        <p:spPr/>
        <p:txBody>
          <a:bodyPr/>
          <a:lstStyle/>
          <a:p>
            <a:fld id="{05D158CB-212E-4EF4-8224-C37F6C1149F4}" type="datetimeFigureOut">
              <a:rPr lang="zh-CN" altLang="en-US" smtClean="0"/>
              <a:t>2021/6/29</a:t>
            </a:fld>
            <a:endParaRPr lang="zh-CN" altLang="en-US"/>
          </a:p>
        </p:txBody>
      </p:sp>
      <p:sp>
        <p:nvSpPr>
          <p:cNvPr id="4" name="页脚占位符 3">
            <a:extLst>
              <a:ext uri="{FF2B5EF4-FFF2-40B4-BE49-F238E27FC236}">
                <a16:creationId xmlns:a16="http://schemas.microsoft.com/office/drawing/2014/main" id="{96392F44-3811-4380-A0A5-A460F0295A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045AA6-EED2-4BA2-AA99-294DFB7D3621}"/>
              </a:ext>
            </a:extLst>
          </p:cNvPr>
          <p:cNvSpPr>
            <a:spLocks noGrp="1"/>
          </p:cNvSpPr>
          <p:nvPr>
            <p:ph type="sldNum" sz="quarter" idx="12"/>
          </p:nvPr>
        </p:nvSpPr>
        <p:spPr/>
        <p:txBody>
          <a:body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362441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3.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87" r:id="rId4"/>
    <p:sldLayoutId id="2147483663" r:id="rId5"/>
    <p:sldLayoutId id="2147483651" r:id="rId6"/>
    <p:sldLayoutId id="2147483688" r:id="rId7"/>
    <p:sldLayoutId id="2147483652" r:id="rId8"/>
    <p:sldLayoutId id="2147483661" r:id="rId9"/>
    <p:sldLayoutId id="2147483665" r:id="rId10"/>
    <p:sldLayoutId id="2147483667" r:id="rId11"/>
    <p:sldLayoutId id="2147483668" r:id="rId12"/>
    <p:sldLayoutId id="2147483666" r:id="rId13"/>
    <p:sldLayoutId id="2147483664"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E29563-4C42-4FD7-BA9E-EC3D078A38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D7F4C-12E9-4622-B029-1C99C0A99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D42BE0-E420-4A27-978B-4958B243D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75C353B4-219A-41FB-B151-EB0EC26DB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C04BEF-6132-4904-B9AB-0B6C27CB7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81755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5.tiff"/></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3.jpg"/><Relationship Id="rId11" Type="http://schemas.openxmlformats.org/officeDocument/2006/relationships/image" Target="../media/image48.png"/><Relationship Id="rId5" Type="http://schemas.openxmlformats.org/officeDocument/2006/relationships/image" Target="../media/image42.jpg"/><Relationship Id="rId10" Type="http://schemas.openxmlformats.org/officeDocument/2006/relationships/image" Target="../media/image47.png"/><Relationship Id="rId4" Type="http://schemas.openxmlformats.org/officeDocument/2006/relationships/image" Target="../media/image41.jpe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地图前端技术交流</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64215639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7258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7585" y="3963128"/>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0022012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4746354" y="2518119"/>
            <a:ext cx="3829050" cy="523220"/>
          </a:xfrm>
        </p:spPr>
        <p:txBody>
          <a:bodyPr/>
          <a:lstStyle/>
          <a:p>
            <a:r>
              <a:rPr lang="zh-CN" altLang="en-US" dirty="0"/>
              <a:t>地图开发</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地图服务：是一切与位置有关的物理实体抽象成的数据图层多层叠加展示的结果。并具有基于地理位置进行定位、导航、专题分析等能力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26470"/>
            <a:ext cx="1316134" cy="36000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60000"/>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27959"/>
            <a:ext cx="982622" cy="360000"/>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600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
        <p:nvSpPr>
          <p:cNvPr id="2" name="文本框 1">
            <a:extLst>
              <a:ext uri="{FF2B5EF4-FFF2-40B4-BE49-F238E27FC236}">
                <a16:creationId xmlns:a16="http://schemas.microsoft.com/office/drawing/2014/main" id="{78528222-9DEF-BB40-97CB-33407FB13FC6}"/>
              </a:ext>
            </a:extLst>
          </p:cNvPr>
          <p:cNvSpPr txBox="1"/>
          <p:nvPr/>
        </p:nvSpPr>
        <p:spPr>
          <a:xfrm>
            <a:off x="2992582" y="439387"/>
            <a:ext cx="1793174" cy="369332"/>
          </a:xfrm>
          <a:prstGeom prst="rect">
            <a:avLst/>
          </a:prstGeom>
          <a:noFill/>
        </p:spPr>
        <p:txBody>
          <a:bodyPr wrap="square" rtlCol="0">
            <a:spAutoFit/>
          </a:bodyPr>
          <a:lstStyle/>
          <a:p>
            <a:r>
              <a:rPr kumimoji="1" lang="zh-CN" altLang="en-US" dirty="0"/>
              <a:t>地图服务</a:t>
            </a:r>
          </a:p>
        </p:txBody>
      </p:sp>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(GNSS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146706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数据与服务</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1268937"/>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a:t>
            </a:r>
            <a:r>
              <a:rPr lang="zh-CN" altLang="en-US" sz="1200" dirty="0">
                <a:solidFill>
                  <a:srgbClr val="FF0000">
                    <a:alpha val="70000"/>
                  </a:srgbClr>
                </a:solidFill>
                <a:ea typeface="微软雅黑" panose="020B0503020204020204" pitchFamily="34" charset="-122"/>
                <a:sym typeface="Arial" panose="020B0604020202020204" pitchFamily="34" charset="0"/>
              </a:rPr>
              <a:t>地址服务</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地理编码</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OGC</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（开放地理空间信息联盟）</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pic>
        <p:nvPicPr>
          <p:cNvPr id="2050" name="Picture 2">
            <a:extLst>
              <a:ext uri="{FF2B5EF4-FFF2-40B4-BE49-F238E27FC236}">
                <a16:creationId xmlns:a16="http://schemas.microsoft.com/office/drawing/2014/main" id="{6D1D65CF-C0A7-4DAF-874E-9E320C314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4245" y="1233849"/>
            <a:ext cx="1228581"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D266C88-9AE0-4C2F-89BB-4D69BF559A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157" y="5361270"/>
            <a:ext cx="227790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26DF451-2054-49F9-978E-5FBAF05EC77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7484"/>
          <a:stretch/>
        </p:blipFill>
        <p:spPr bwMode="auto">
          <a:xfrm>
            <a:off x="269173" y="2673849"/>
            <a:ext cx="1981358"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2050"/>
                                        </p:tgtEl>
                                        <p:attrNameLst>
                                          <p:attrName>style.visibility</p:attrName>
                                        </p:attrNameLst>
                                      </p:cBhvr>
                                      <p:to>
                                        <p:strVal val="visible"/>
                                      </p:to>
                                    </p:set>
                                    <p:anim calcmode="lin" valueType="num">
                                      <p:cBhvr>
                                        <p:cTn id="94" dur="500" fill="hold"/>
                                        <p:tgtEl>
                                          <p:spTgt spid="2050"/>
                                        </p:tgtEl>
                                        <p:attrNameLst>
                                          <p:attrName>ppt_w</p:attrName>
                                        </p:attrNameLst>
                                      </p:cBhvr>
                                      <p:tavLst>
                                        <p:tav tm="0">
                                          <p:val>
                                            <p:fltVal val="0"/>
                                          </p:val>
                                        </p:tav>
                                        <p:tav tm="100000">
                                          <p:val>
                                            <p:strVal val="#ppt_w"/>
                                          </p:val>
                                        </p:tav>
                                      </p:tavLst>
                                    </p:anim>
                                    <p:anim calcmode="lin" valueType="num">
                                      <p:cBhvr>
                                        <p:cTn id="95" dur="500" fill="hold"/>
                                        <p:tgtEl>
                                          <p:spTgt spid="2050"/>
                                        </p:tgtEl>
                                        <p:attrNameLst>
                                          <p:attrName>ppt_h</p:attrName>
                                        </p:attrNameLst>
                                      </p:cBhvr>
                                      <p:tavLst>
                                        <p:tav tm="0">
                                          <p:val>
                                            <p:fltVal val="0"/>
                                          </p:val>
                                        </p:tav>
                                        <p:tav tm="100000">
                                          <p:val>
                                            <p:strVal val="#ppt_h"/>
                                          </p:val>
                                        </p:tav>
                                      </p:tavLst>
                                    </p:anim>
                                    <p:animEffect transition="in" filter="fade">
                                      <p:cBhvr>
                                        <p:cTn id="96" dur="500"/>
                                        <p:tgtEl>
                                          <p:spTgt spid="2050"/>
                                        </p:tgtEl>
                                      </p:cBhvr>
                                    </p:animEffect>
                                  </p:childTnLst>
                                </p:cTn>
                              </p:par>
                              <p:par>
                                <p:cTn id="97" presetID="53" presetClass="entr" presetSubtype="16" fill="hold" nodeType="withEffect">
                                  <p:stCondLst>
                                    <p:cond delay="0"/>
                                  </p:stCondLst>
                                  <p:childTnLst>
                                    <p:set>
                                      <p:cBhvr>
                                        <p:cTn id="98" dur="1" fill="hold">
                                          <p:stCondLst>
                                            <p:cond delay="0"/>
                                          </p:stCondLst>
                                        </p:cTn>
                                        <p:tgtEl>
                                          <p:spTgt spid="2054"/>
                                        </p:tgtEl>
                                        <p:attrNameLst>
                                          <p:attrName>style.visibility</p:attrName>
                                        </p:attrNameLst>
                                      </p:cBhvr>
                                      <p:to>
                                        <p:strVal val="visible"/>
                                      </p:to>
                                    </p:set>
                                    <p:anim calcmode="lin" valueType="num">
                                      <p:cBhvr>
                                        <p:cTn id="99" dur="500" fill="hold"/>
                                        <p:tgtEl>
                                          <p:spTgt spid="2054"/>
                                        </p:tgtEl>
                                        <p:attrNameLst>
                                          <p:attrName>ppt_w</p:attrName>
                                        </p:attrNameLst>
                                      </p:cBhvr>
                                      <p:tavLst>
                                        <p:tav tm="0">
                                          <p:val>
                                            <p:fltVal val="0"/>
                                          </p:val>
                                        </p:tav>
                                        <p:tav tm="100000">
                                          <p:val>
                                            <p:strVal val="#ppt_w"/>
                                          </p:val>
                                        </p:tav>
                                      </p:tavLst>
                                    </p:anim>
                                    <p:anim calcmode="lin" valueType="num">
                                      <p:cBhvr>
                                        <p:cTn id="100" dur="500" fill="hold"/>
                                        <p:tgtEl>
                                          <p:spTgt spid="2054"/>
                                        </p:tgtEl>
                                        <p:attrNameLst>
                                          <p:attrName>ppt_h</p:attrName>
                                        </p:attrNameLst>
                                      </p:cBhvr>
                                      <p:tavLst>
                                        <p:tav tm="0">
                                          <p:val>
                                            <p:fltVal val="0"/>
                                          </p:val>
                                        </p:tav>
                                        <p:tav tm="100000">
                                          <p:val>
                                            <p:strVal val="#ppt_h"/>
                                          </p:val>
                                        </p:tav>
                                      </p:tavLst>
                                    </p:anim>
                                    <p:animEffect transition="in" filter="fade">
                                      <p:cBhvr>
                                        <p:cTn id="101" dur="500"/>
                                        <p:tgtEl>
                                          <p:spTgt spid="2054"/>
                                        </p:tgtEl>
                                      </p:cBhvr>
                                    </p:animEffect>
                                  </p:childTnLst>
                                </p:cTn>
                              </p:par>
                              <p:par>
                                <p:cTn id="102" presetID="53" presetClass="entr" presetSubtype="16" fill="hold" nodeType="withEffect">
                                  <p:stCondLst>
                                    <p:cond delay="0"/>
                                  </p:stCondLst>
                                  <p:childTnLst>
                                    <p:set>
                                      <p:cBhvr>
                                        <p:cTn id="103" dur="1" fill="hold">
                                          <p:stCondLst>
                                            <p:cond delay="0"/>
                                          </p:stCondLst>
                                        </p:cTn>
                                        <p:tgtEl>
                                          <p:spTgt spid="2056"/>
                                        </p:tgtEl>
                                        <p:attrNameLst>
                                          <p:attrName>style.visibility</p:attrName>
                                        </p:attrNameLst>
                                      </p:cBhvr>
                                      <p:to>
                                        <p:strVal val="visible"/>
                                      </p:to>
                                    </p:set>
                                    <p:anim calcmode="lin" valueType="num">
                                      <p:cBhvr>
                                        <p:cTn id="104" dur="500" fill="hold"/>
                                        <p:tgtEl>
                                          <p:spTgt spid="2056"/>
                                        </p:tgtEl>
                                        <p:attrNameLst>
                                          <p:attrName>ppt_w</p:attrName>
                                        </p:attrNameLst>
                                      </p:cBhvr>
                                      <p:tavLst>
                                        <p:tav tm="0">
                                          <p:val>
                                            <p:fltVal val="0"/>
                                          </p:val>
                                        </p:tav>
                                        <p:tav tm="100000">
                                          <p:val>
                                            <p:strVal val="#ppt_w"/>
                                          </p:val>
                                        </p:tav>
                                      </p:tavLst>
                                    </p:anim>
                                    <p:anim calcmode="lin" valueType="num">
                                      <p:cBhvr>
                                        <p:cTn id="105" dur="500" fill="hold"/>
                                        <p:tgtEl>
                                          <p:spTgt spid="2056"/>
                                        </p:tgtEl>
                                        <p:attrNameLst>
                                          <p:attrName>ppt_h</p:attrName>
                                        </p:attrNameLst>
                                      </p:cBhvr>
                                      <p:tavLst>
                                        <p:tav tm="0">
                                          <p:val>
                                            <p:fltVal val="0"/>
                                          </p:val>
                                        </p:tav>
                                        <p:tav tm="100000">
                                          <p:val>
                                            <p:strVal val="#ppt_h"/>
                                          </p:val>
                                        </p:tav>
                                      </p:tavLst>
                                    </p:anim>
                                    <p:animEffect transition="in" filter="fade">
                                      <p:cBhvr>
                                        <p:cTn id="10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pic>
        <p:nvPicPr>
          <p:cNvPr id="11" name="图片 26">
            <a:extLst>
              <a:ext uri="{FF2B5EF4-FFF2-40B4-BE49-F238E27FC236}">
                <a16:creationId xmlns:a16="http://schemas.microsoft.com/office/drawing/2014/main" id="{0087AF7F-4BA1-4FC6-8880-5FA68D160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2352" y="1255146"/>
            <a:ext cx="640386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2" name="文本框 11">
            <a:extLst>
              <a:ext uri="{FF2B5EF4-FFF2-40B4-BE49-F238E27FC236}">
                <a16:creationId xmlns:a16="http://schemas.microsoft.com/office/drawing/2014/main" id="{77680D11-7CC9-422B-AE18-916DB2875133}"/>
              </a:ext>
            </a:extLst>
          </p:cNvPr>
          <p:cNvSpPr txBox="1"/>
          <p:nvPr/>
        </p:nvSpPr>
        <p:spPr>
          <a:xfrm>
            <a:off x="439628" y="1130854"/>
            <a:ext cx="2263761"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1. </a:t>
            </a:r>
            <a:r>
              <a:rPr lang="zh-CN" altLang="en-US" sz="2000" b="1" dirty="0">
                <a:solidFill>
                  <a:schemeClr val="accent1"/>
                </a:solidFill>
                <a:ea typeface="微软雅黑" panose="020B0503020204020204" pitchFamily="34" charset="-122"/>
                <a:sym typeface="Arial" panose="020B0604020202020204" pitchFamily="34" charset="0"/>
              </a:rPr>
              <a:t>位置和定位服务</a:t>
            </a:r>
          </a:p>
        </p:txBody>
      </p:sp>
      <p:sp>
        <p:nvSpPr>
          <p:cNvPr id="13" name="矩形 12">
            <a:extLst>
              <a:ext uri="{FF2B5EF4-FFF2-40B4-BE49-F238E27FC236}">
                <a16:creationId xmlns:a16="http://schemas.microsoft.com/office/drawing/2014/main" id="{251EEA53-44D2-4516-9C0B-8F67B07D1D86}"/>
              </a:ext>
            </a:extLst>
          </p:cNvPr>
          <p:cNvSpPr/>
          <p:nvPr/>
        </p:nvSpPr>
        <p:spPr>
          <a:xfrm>
            <a:off x="439626" y="1615678"/>
            <a:ext cx="4555545" cy="1979901"/>
          </a:xfrm>
          <a:prstGeom prst="rect">
            <a:avLst/>
          </a:prstGeom>
        </p:spPr>
        <p:txBody>
          <a:bodyPr wrap="square">
            <a:spAutoFit/>
          </a:bodyPr>
          <a:lstStyle/>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a:t>
            </a:r>
            <a:r>
              <a:rPr lang="zh-CN" altLang="en-US" sz="1200" dirty="0">
                <a:solidFill>
                  <a:srgbClr val="FF0000">
                    <a:alpha val="70000"/>
                  </a:srgbClr>
                </a:solidFill>
                <a:ea typeface="微软雅黑" panose="020B0503020204020204" pitchFamily="34" charset="-122"/>
                <a:sym typeface="Arial" panose="020B0604020202020204" pitchFamily="34" charset="0"/>
              </a:rPr>
              <a:t>收派调度</a:t>
            </a:r>
            <a:r>
              <a:rPr lang="zh-CN" altLang="en-US" sz="1200" dirty="0">
                <a:solidFill>
                  <a:schemeClr val="tx1">
                    <a:alpha val="70000"/>
                  </a:schemeClr>
                </a:solidFill>
                <a:ea typeface="微软雅黑" panose="020B0503020204020204" pitchFamily="34" charset="-122"/>
                <a:sym typeface="Arial" panose="020B0604020202020204" pitchFamily="34" charset="0"/>
              </a:rPr>
              <a:t>（位置、</a:t>
            </a:r>
            <a:r>
              <a:rPr lang="en-US" altLang="zh-CN" sz="1200" dirty="0">
                <a:solidFill>
                  <a:schemeClr val="tx1">
                    <a:alpha val="70000"/>
                  </a:schemeClr>
                </a:solidFill>
                <a:ea typeface="微软雅黑" panose="020B0503020204020204" pitchFamily="34" charset="-122"/>
                <a:sym typeface="Arial" panose="020B0604020202020204" pitchFamily="34" charset="0"/>
              </a:rPr>
              <a:t>AOI</a:t>
            </a:r>
            <a:r>
              <a:rPr lang="zh-CN" altLang="en-US" sz="1200" dirty="0">
                <a:solidFill>
                  <a:schemeClr val="tx1">
                    <a:alpha val="70000"/>
                  </a:schemeClr>
                </a:solidFill>
                <a:ea typeface="微软雅黑" panose="020B0503020204020204" pitchFamily="34" charset="-122"/>
                <a:sym typeface="Arial" panose="020B0604020202020204" pitchFamily="34" charset="0"/>
              </a:rPr>
              <a:t>）</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店铺门面、小哥、快递柜</a:t>
            </a:r>
            <a:r>
              <a:rPr lang="zh-CN" altLang="en-US" sz="1200" dirty="0">
                <a:solidFill>
                  <a:srgbClr val="FF0000">
                    <a:alpha val="70000"/>
                  </a:srgbClr>
                </a:solidFill>
                <a:ea typeface="微软雅黑" panose="020B0503020204020204" pitchFamily="34" charset="-122"/>
                <a:sym typeface="Arial" panose="020B0604020202020204" pitchFamily="34" charset="0"/>
              </a:rPr>
              <a:t>位置展示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物联网系统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：车辆实时运输路线、运输轨迹、车辆管理</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（具体指精细到小区、楼栋级别）数据，提供给国家卫健委规划信息司主办的小程序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2" name="矩形 1">
            <a:extLst>
              <a:ext uri="{FF2B5EF4-FFF2-40B4-BE49-F238E27FC236}">
                <a16:creationId xmlns:a16="http://schemas.microsoft.com/office/drawing/2014/main" id="{75BAB5EF-559C-4D83-AF5A-149DB8F14F20}"/>
              </a:ext>
            </a:extLst>
          </p:cNvPr>
          <p:cNvSpPr/>
          <p:nvPr/>
        </p:nvSpPr>
        <p:spPr>
          <a:xfrm>
            <a:off x="10031771" y="4447713"/>
            <a:ext cx="1597981" cy="126950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highlight>
                  <a:srgbClr val="808080"/>
                </a:highlight>
              </a:rPr>
              <a:t>单元区域</a:t>
            </a:r>
            <a:r>
              <a:rPr lang="en-US" altLang="zh-CN" dirty="0">
                <a:highlight>
                  <a:srgbClr val="808080"/>
                </a:highlight>
              </a:rPr>
              <a:t>/AOI</a:t>
            </a:r>
            <a:endParaRPr lang="zh-CN" altLang="en-US" dirty="0">
              <a:highlight>
                <a:srgbClr val="808080"/>
              </a:highlight>
            </a:endParaRPr>
          </a:p>
        </p:txBody>
      </p:sp>
      <p:cxnSp>
        <p:nvCxnSpPr>
          <p:cNvPr id="4" name="直接箭头连接符 3">
            <a:extLst>
              <a:ext uri="{FF2B5EF4-FFF2-40B4-BE49-F238E27FC236}">
                <a16:creationId xmlns:a16="http://schemas.microsoft.com/office/drawing/2014/main" id="{3839EAD0-9872-4538-B7D8-7D852E245E32}"/>
              </a:ext>
            </a:extLst>
          </p:cNvPr>
          <p:cNvCxnSpPr/>
          <p:nvPr/>
        </p:nvCxnSpPr>
        <p:spPr>
          <a:xfrm flipH="1">
            <a:off x="10378000" y="3437878"/>
            <a:ext cx="443884" cy="64585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8" name="菱形 7">
            <a:extLst>
              <a:ext uri="{FF2B5EF4-FFF2-40B4-BE49-F238E27FC236}">
                <a16:creationId xmlns:a16="http://schemas.microsoft.com/office/drawing/2014/main" id="{369F7257-A1FE-458E-B4B2-0EE00EAD3D22}"/>
              </a:ext>
            </a:extLst>
          </p:cNvPr>
          <p:cNvSpPr/>
          <p:nvPr/>
        </p:nvSpPr>
        <p:spPr>
          <a:xfrm>
            <a:off x="8202971" y="4376692"/>
            <a:ext cx="470516" cy="408373"/>
          </a:xfrm>
          <a:prstGeom prst="diamond">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1947B908-FA6B-4B99-A007-6EC3957309EF}"/>
              </a:ext>
            </a:extLst>
          </p:cNvPr>
          <p:cNvSpPr/>
          <p:nvPr/>
        </p:nvSpPr>
        <p:spPr>
          <a:xfrm>
            <a:off x="7472043" y="3724182"/>
            <a:ext cx="437964" cy="359546"/>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B00A27AA-E69E-432D-B975-99FA80950DC9}"/>
              </a:ext>
            </a:extLst>
          </p:cNvPr>
          <p:cNvPicPr>
            <a:picLocks noChangeAspect="1"/>
          </p:cNvPicPr>
          <p:nvPr/>
        </p:nvPicPr>
        <p:blipFill>
          <a:blip r:embed="rId3"/>
          <a:stretch>
            <a:fillRect/>
          </a:stretch>
        </p:blipFill>
        <p:spPr>
          <a:xfrm>
            <a:off x="501658" y="3903955"/>
            <a:ext cx="1974542" cy="2160000"/>
          </a:xfrm>
          <a:prstGeom prst="rect">
            <a:avLst/>
          </a:prstGeom>
        </p:spPr>
      </p:pic>
      <p:pic>
        <p:nvPicPr>
          <p:cNvPr id="27" name="图片 26">
            <a:extLst>
              <a:ext uri="{FF2B5EF4-FFF2-40B4-BE49-F238E27FC236}">
                <a16:creationId xmlns:a16="http://schemas.microsoft.com/office/drawing/2014/main" id="{936F633C-40C1-4998-B3A1-ABCA09499FC5}"/>
              </a:ext>
            </a:extLst>
          </p:cNvPr>
          <p:cNvPicPr>
            <a:picLocks noChangeAspect="1"/>
          </p:cNvPicPr>
          <p:nvPr/>
        </p:nvPicPr>
        <p:blipFill rotWithShape="1">
          <a:blip r:embed="rId4"/>
          <a:srcRect t="5760" r="48308"/>
          <a:stretch/>
        </p:blipFill>
        <p:spPr>
          <a:xfrm>
            <a:off x="2724562" y="3688672"/>
            <a:ext cx="2323172" cy="2880000"/>
          </a:xfrm>
          <a:prstGeom prst="rect">
            <a:avLst/>
          </a:prstGeom>
        </p:spPr>
      </p:pic>
      <p:sp>
        <p:nvSpPr>
          <p:cNvPr id="16" name="流程图: 多文档 15">
            <a:extLst>
              <a:ext uri="{FF2B5EF4-FFF2-40B4-BE49-F238E27FC236}">
                <a16:creationId xmlns:a16="http://schemas.microsoft.com/office/drawing/2014/main" id="{650AD4B4-6132-4FB9-BFD4-9B7BC7F1EBD0}"/>
              </a:ext>
            </a:extLst>
          </p:cNvPr>
          <p:cNvSpPr/>
          <p:nvPr/>
        </p:nvSpPr>
        <p:spPr>
          <a:xfrm>
            <a:off x="3329127" y="1339993"/>
            <a:ext cx="1553591" cy="627052"/>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1100" dirty="0" err="1">
                <a:solidFill>
                  <a:schemeClr val="tx1"/>
                </a:solidFill>
              </a:rPr>
              <a:t>GeoServer</a:t>
            </a:r>
            <a:r>
              <a:rPr lang="zh-CN" altLang="en-US" sz="1100" dirty="0">
                <a:solidFill>
                  <a:schemeClr val="tx1"/>
                </a:solidFill>
              </a:rPr>
              <a:t>服务</a:t>
            </a:r>
            <a:endParaRPr lang="en-US" altLang="zh-CN" sz="1100" dirty="0">
              <a:solidFill>
                <a:schemeClr val="tx1"/>
              </a:solidFill>
            </a:endParaRPr>
          </a:p>
          <a:p>
            <a:pPr>
              <a:spcAft>
                <a:spcPts val="600"/>
              </a:spcAft>
            </a:pPr>
            <a:r>
              <a:rPr lang="zh-CN" altLang="en-US" sz="1100" dirty="0">
                <a:solidFill>
                  <a:schemeClr val="tx1"/>
                </a:solidFill>
              </a:rPr>
              <a:t>矢量切片</a:t>
            </a:r>
          </a:p>
        </p:txBody>
      </p:sp>
    </p:spTree>
    <p:extLst>
      <p:ext uri="{BB962C8B-B14F-4D97-AF65-F5344CB8AC3E}">
        <p14:creationId xmlns:p14="http://schemas.microsoft.com/office/powerpoint/2010/main" val="57531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26" presetClass="emph" presetSubtype="0" fill="hold" grpId="1" nodeType="afterEffect">
                                  <p:stCondLst>
                                    <p:cond delay="0"/>
                                  </p:stCondLst>
                                  <p:childTnLst>
                                    <p:animEffect transition="out" filter="fade">
                                      <p:cBhvr>
                                        <p:cTn id="28" dur="500" tmFilter="0, 0; .2, .5; .8, .5; 1, 0"/>
                                        <p:tgtEl>
                                          <p:spTgt spid="8"/>
                                        </p:tgtEl>
                                      </p:cBhvr>
                                    </p:animEffect>
                                    <p:animScale>
                                      <p:cBhvr>
                                        <p:cTn id="29" dur="250" autoRev="1" fill="hold"/>
                                        <p:tgtEl>
                                          <p:spTgt spid="8"/>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par>
                          <p:cTn id="36" fill="hold">
                            <p:stCondLst>
                              <p:cond delay="3000"/>
                            </p:stCondLst>
                            <p:childTnLst>
                              <p:par>
                                <p:cTn id="37" presetID="26" presetClass="emph" presetSubtype="0" fill="hold" grpId="1" nodeType="afterEffect">
                                  <p:stCondLst>
                                    <p:cond delay="0"/>
                                  </p:stCondLst>
                                  <p:childTnLst>
                                    <p:animEffect transition="out" filter="fade">
                                      <p:cBhvr>
                                        <p:cTn id="38" dur="500" tmFilter="0, 0; .2, .5; .8, .5; 1, 0"/>
                                        <p:tgtEl>
                                          <p:spTgt spid="24"/>
                                        </p:tgtEl>
                                      </p:cBhvr>
                                    </p:animEffect>
                                    <p:animScale>
                                      <p:cBhvr>
                                        <p:cTn id="39" dur="250" autoRev="1" fill="hold"/>
                                        <p:tgtEl>
                                          <p:spTgt spid="24"/>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childTnLst>
                          </p:cTn>
                        </p:par>
                        <p:par>
                          <p:cTn id="47" fill="hold">
                            <p:stCondLst>
                              <p:cond delay="500"/>
                            </p:stCondLst>
                            <p:childTnLst>
                              <p:par>
                                <p:cTn id="48" presetID="53" presetClass="entr" presetSubtype="16"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fltVal val="0"/>
                                          </p:val>
                                        </p:tav>
                                        <p:tav tm="100000">
                                          <p:val>
                                            <p:strVal val="#ppt_w"/>
                                          </p:val>
                                        </p:tav>
                                      </p:tavLst>
                                    </p:anim>
                                    <p:anim calcmode="lin" valueType="num">
                                      <p:cBhvr>
                                        <p:cTn id="51" dur="500" fill="hold"/>
                                        <p:tgtEl>
                                          <p:spTgt spid="27"/>
                                        </p:tgtEl>
                                        <p:attrNameLst>
                                          <p:attrName>ppt_h</p:attrName>
                                        </p:attrNameLst>
                                      </p:cBhvr>
                                      <p:tavLst>
                                        <p:tav tm="0">
                                          <p:val>
                                            <p:fltVal val="0"/>
                                          </p:val>
                                        </p:tav>
                                        <p:tav tm="100000">
                                          <p:val>
                                            <p:strVal val="#ppt_h"/>
                                          </p:val>
                                        </p:tav>
                                      </p:tavLst>
                                    </p:anim>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Effect transition="in" filter="fade">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24" grpId="0" animBg="1"/>
      <p:bldP spid="24" grpId="1"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404124" y="1890892"/>
            <a:ext cx="2691501" cy="3392595"/>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精准到楼栋单元的高精地址</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a:t>
            </a:r>
            <a:r>
              <a:rPr lang="zh-CN" altLang="en-US" sz="1200" dirty="0">
                <a:solidFill>
                  <a:srgbClr val="FF0000">
                    <a:alpha val="70000"/>
                  </a:srgbClr>
                </a:solidFill>
                <a:ea typeface="微软雅黑" panose="020B0503020204020204" pitchFamily="34" charset="-122"/>
                <a:sym typeface="Arial" panose="020B0604020202020204" pitchFamily="34" charset="0"/>
              </a:rPr>
              <a:t>智能输入提示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正</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逆地理编码</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地址大数据服务</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客户下单、智能调度、快递分单、中转分拣、智能派件</a:t>
            </a:r>
            <a:endParaRPr lang="en-US" altLang="zh-CN" sz="1200" b="1"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数据维护：底图上进行点线面数据增删改的操作，数据维护</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917" y="1490782"/>
            <a:ext cx="8505825" cy="4791075"/>
          </a:xfrm>
          <a:prstGeom prst="rect">
            <a:avLst/>
          </a:prstGeom>
        </p:spPr>
      </p:pic>
      <p:sp>
        <p:nvSpPr>
          <p:cNvPr id="6" name="文本框 5">
            <a:extLst>
              <a:ext uri="{FF2B5EF4-FFF2-40B4-BE49-F238E27FC236}">
                <a16:creationId xmlns:a16="http://schemas.microsoft.com/office/drawing/2014/main" id="{46553981-4788-4E04-A1C6-320C3B83E2AB}"/>
              </a:ext>
            </a:extLst>
          </p:cNvPr>
          <p:cNvSpPr txBox="1"/>
          <p:nvPr/>
        </p:nvSpPr>
        <p:spPr>
          <a:xfrm>
            <a:off x="404124" y="1246268"/>
            <a:ext cx="2007281"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2. </a:t>
            </a:r>
            <a:r>
              <a:rPr lang="zh-CN" altLang="en-US" sz="2000" b="1" dirty="0">
                <a:solidFill>
                  <a:schemeClr val="accent1"/>
                </a:solidFill>
                <a:ea typeface="微软雅黑" panose="020B0503020204020204" pitchFamily="34" charset="-122"/>
                <a:sym typeface="Arial" panose="020B0604020202020204" pitchFamily="34" charset="0"/>
              </a:rPr>
              <a:t>高精地址服务</a:t>
            </a:r>
          </a:p>
        </p:txBody>
      </p:sp>
    </p:spTree>
    <p:extLst>
      <p:ext uri="{BB962C8B-B14F-4D97-AF65-F5344CB8AC3E}">
        <p14:creationId xmlns:p14="http://schemas.microsoft.com/office/powerpoint/2010/main" val="33214394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590549" y="1681890"/>
            <a:ext cx="7399354" cy="1096582"/>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：在地图上进行</a:t>
            </a:r>
            <a:r>
              <a:rPr lang="en-US" altLang="zh-CN" sz="1200" dirty="0">
                <a:solidFill>
                  <a:srgbClr val="FF0000">
                    <a:alpha val="70000"/>
                  </a:srgbClr>
                </a:solidFill>
                <a:ea typeface="微软雅黑" panose="020B0503020204020204" pitchFamily="34" charset="-122"/>
                <a:sym typeface="Arial" panose="020B0604020202020204" pitchFamily="34" charset="0"/>
              </a:rPr>
              <a:t>POI</a:t>
            </a:r>
            <a:r>
              <a:rPr lang="zh-CN" altLang="en-US" sz="1200" dirty="0">
                <a:solidFill>
                  <a:srgbClr val="FF0000">
                    <a:alpha val="70000"/>
                  </a:srgbClr>
                </a:solidFill>
                <a:ea typeface="微软雅黑" panose="020B0503020204020204" pitchFamily="34" charset="-122"/>
                <a:sym typeface="Arial" panose="020B0604020202020204" pitchFamily="34" charset="0"/>
              </a:rPr>
              <a:t>点的绘制、多边形编辑</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等功能，进行</a:t>
            </a:r>
            <a:r>
              <a:rPr lang="zh-CN" altLang="en-US" sz="1200" dirty="0">
                <a:solidFill>
                  <a:srgbClr val="FF0000">
                    <a:alpha val="70000"/>
                  </a:srgbClr>
                </a:solidFill>
                <a:ea typeface="微软雅黑" panose="020B0503020204020204" pitchFamily="34" charset="-122"/>
                <a:sym typeface="Arial" panose="020B0604020202020204" pitchFamily="34" charset="0"/>
              </a:rPr>
              <a:t>网点数据维护</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切片服务：体积小、传输快、渲染快、多样式、自定义标注</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空间检索：快速定位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46553981-4788-4E04-A1C6-320C3B83E2AB}"/>
              </a:ext>
            </a:extLst>
          </p:cNvPr>
          <p:cNvSpPr txBox="1"/>
          <p:nvPr/>
        </p:nvSpPr>
        <p:spPr>
          <a:xfrm>
            <a:off x="590549" y="1246268"/>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3. </a:t>
            </a:r>
            <a:r>
              <a:rPr lang="zh-CN" altLang="en-US" sz="2000" b="1" dirty="0">
                <a:solidFill>
                  <a:schemeClr val="accent1"/>
                </a:solidFill>
                <a:ea typeface="微软雅黑" panose="020B0503020204020204" pitchFamily="34" charset="-122"/>
                <a:sym typeface="Arial" panose="020B0604020202020204" pitchFamily="34" charset="0"/>
              </a:rPr>
              <a:t>底图服务</a:t>
            </a:r>
          </a:p>
        </p:txBody>
      </p:sp>
      <p:pic>
        <p:nvPicPr>
          <p:cNvPr id="1026" name="Picture 2">
            <a:extLst>
              <a:ext uri="{FF2B5EF4-FFF2-40B4-BE49-F238E27FC236}">
                <a16:creationId xmlns:a16="http://schemas.microsoft.com/office/drawing/2014/main" id="{E1A6CEC3-5F27-45F7-BB23-00741AF87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12" y="2832482"/>
            <a:ext cx="3240000" cy="1898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B25834-C59E-4BA2-ACFD-14D1856A3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12" y="5337363"/>
            <a:ext cx="3240000" cy="1317966"/>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下 1">
            <a:extLst>
              <a:ext uri="{FF2B5EF4-FFF2-40B4-BE49-F238E27FC236}">
                <a16:creationId xmlns:a16="http://schemas.microsoft.com/office/drawing/2014/main" id="{1D789978-C186-4932-80CA-A2DD319B2451}"/>
              </a:ext>
            </a:extLst>
          </p:cNvPr>
          <p:cNvSpPr/>
          <p:nvPr/>
        </p:nvSpPr>
        <p:spPr>
          <a:xfrm>
            <a:off x="5880212" y="4828948"/>
            <a:ext cx="360000" cy="5400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DC59180-D945-4F97-B4A6-26CCB009C38B}"/>
              </a:ext>
            </a:extLst>
          </p:cNvPr>
          <p:cNvPicPr>
            <a:picLocks noChangeAspect="1"/>
          </p:cNvPicPr>
          <p:nvPr/>
        </p:nvPicPr>
        <p:blipFill rotWithShape="1">
          <a:blip r:embed="rId5">
            <a:extLst>
              <a:ext uri="{28A0092B-C50C-407E-A947-70E740481C1C}">
                <a14:useLocalDpi xmlns:a14="http://schemas.microsoft.com/office/drawing/2010/main" val="0"/>
              </a:ext>
            </a:extLst>
          </a:blip>
          <a:srcRect t="4013" b="1748"/>
          <a:stretch/>
        </p:blipFill>
        <p:spPr>
          <a:xfrm>
            <a:off x="333104" y="2885750"/>
            <a:ext cx="1800000" cy="3769579"/>
          </a:xfrm>
          <a:prstGeom prst="rect">
            <a:avLst/>
          </a:prstGeom>
        </p:spPr>
      </p:pic>
      <p:pic>
        <p:nvPicPr>
          <p:cNvPr id="8" name="图片 7">
            <a:extLst>
              <a:ext uri="{FF2B5EF4-FFF2-40B4-BE49-F238E27FC236}">
                <a16:creationId xmlns:a16="http://schemas.microsoft.com/office/drawing/2014/main" id="{2C15BDE1-DFF7-4022-8E89-20D5C324049B}"/>
              </a:ext>
            </a:extLst>
          </p:cNvPr>
          <p:cNvPicPr>
            <a:picLocks noChangeAspect="1"/>
          </p:cNvPicPr>
          <p:nvPr/>
        </p:nvPicPr>
        <p:blipFill rotWithShape="1">
          <a:blip r:embed="rId6">
            <a:extLst>
              <a:ext uri="{28A0092B-C50C-407E-A947-70E740481C1C}">
                <a14:useLocalDpi xmlns:a14="http://schemas.microsoft.com/office/drawing/2010/main" val="0"/>
              </a:ext>
            </a:extLst>
          </a:blip>
          <a:srcRect t="4013" b="1748"/>
          <a:stretch/>
        </p:blipFill>
        <p:spPr>
          <a:xfrm>
            <a:off x="2300110" y="2885750"/>
            <a:ext cx="1800000" cy="3769579"/>
          </a:xfrm>
          <a:prstGeom prst="rect">
            <a:avLst/>
          </a:prstGeom>
        </p:spPr>
      </p:pic>
      <p:pic>
        <p:nvPicPr>
          <p:cNvPr id="14" name="图片 13">
            <a:extLst>
              <a:ext uri="{FF2B5EF4-FFF2-40B4-BE49-F238E27FC236}">
                <a16:creationId xmlns:a16="http://schemas.microsoft.com/office/drawing/2014/main" id="{FE553088-FB98-4925-B030-27B931A081F2}"/>
              </a:ext>
            </a:extLst>
          </p:cNvPr>
          <p:cNvPicPr>
            <a:picLocks noChangeAspect="1"/>
          </p:cNvPicPr>
          <p:nvPr/>
        </p:nvPicPr>
        <p:blipFill>
          <a:blip r:embed="rId7"/>
          <a:stretch>
            <a:fillRect/>
          </a:stretch>
        </p:blipFill>
        <p:spPr>
          <a:xfrm>
            <a:off x="7911890" y="4379546"/>
            <a:ext cx="3960000" cy="2129613"/>
          </a:xfrm>
          <a:prstGeom prst="rect">
            <a:avLst/>
          </a:prstGeom>
        </p:spPr>
      </p:pic>
      <p:pic>
        <p:nvPicPr>
          <p:cNvPr id="16" name="图片 15">
            <a:extLst>
              <a:ext uri="{FF2B5EF4-FFF2-40B4-BE49-F238E27FC236}">
                <a16:creationId xmlns:a16="http://schemas.microsoft.com/office/drawing/2014/main" id="{0B908D7A-0923-470F-AB3A-D8B30028E502}"/>
              </a:ext>
            </a:extLst>
          </p:cNvPr>
          <p:cNvPicPr>
            <a:picLocks noChangeAspect="1"/>
          </p:cNvPicPr>
          <p:nvPr/>
        </p:nvPicPr>
        <p:blipFill>
          <a:blip r:embed="rId8"/>
          <a:stretch>
            <a:fillRect/>
          </a:stretch>
        </p:blipFill>
        <p:spPr>
          <a:xfrm>
            <a:off x="7989903" y="2533940"/>
            <a:ext cx="1800000" cy="1486956"/>
          </a:xfrm>
          <a:prstGeom prst="rect">
            <a:avLst/>
          </a:prstGeom>
        </p:spPr>
      </p:pic>
      <p:pic>
        <p:nvPicPr>
          <p:cNvPr id="19" name="图片 18">
            <a:extLst>
              <a:ext uri="{FF2B5EF4-FFF2-40B4-BE49-F238E27FC236}">
                <a16:creationId xmlns:a16="http://schemas.microsoft.com/office/drawing/2014/main" id="{260B949B-6076-4FCD-9AEB-B747FC126705}"/>
              </a:ext>
            </a:extLst>
          </p:cNvPr>
          <p:cNvPicPr>
            <a:picLocks noChangeAspect="1"/>
          </p:cNvPicPr>
          <p:nvPr/>
        </p:nvPicPr>
        <p:blipFill>
          <a:blip r:embed="rId9"/>
          <a:stretch>
            <a:fillRect/>
          </a:stretch>
        </p:blipFill>
        <p:spPr>
          <a:xfrm>
            <a:off x="9957155" y="990083"/>
            <a:ext cx="1800000" cy="1488372"/>
          </a:xfrm>
          <a:prstGeom prst="rect">
            <a:avLst/>
          </a:prstGeom>
        </p:spPr>
      </p:pic>
      <p:pic>
        <p:nvPicPr>
          <p:cNvPr id="21" name="图片 20">
            <a:extLst>
              <a:ext uri="{FF2B5EF4-FFF2-40B4-BE49-F238E27FC236}">
                <a16:creationId xmlns:a16="http://schemas.microsoft.com/office/drawing/2014/main" id="{36934B52-12D3-4687-AB31-6440634E1005}"/>
              </a:ext>
            </a:extLst>
          </p:cNvPr>
          <p:cNvPicPr>
            <a:picLocks noChangeAspect="1"/>
          </p:cNvPicPr>
          <p:nvPr/>
        </p:nvPicPr>
        <p:blipFill>
          <a:blip r:embed="rId10"/>
          <a:stretch>
            <a:fillRect/>
          </a:stretch>
        </p:blipFill>
        <p:spPr>
          <a:xfrm>
            <a:off x="7989903" y="990083"/>
            <a:ext cx="1800000" cy="1488372"/>
          </a:xfrm>
          <a:prstGeom prst="rect">
            <a:avLst/>
          </a:prstGeom>
        </p:spPr>
      </p:pic>
      <p:pic>
        <p:nvPicPr>
          <p:cNvPr id="23" name="图片 22">
            <a:extLst>
              <a:ext uri="{FF2B5EF4-FFF2-40B4-BE49-F238E27FC236}">
                <a16:creationId xmlns:a16="http://schemas.microsoft.com/office/drawing/2014/main" id="{BBC715DC-C848-48EE-B1D8-19AEB1285627}"/>
              </a:ext>
            </a:extLst>
          </p:cNvPr>
          <p:cNvPicPr>
            <a:picLocks noChangeAspect="1"/>
          </p:cNvPicPr>
          <p:nvPr/>
        </p:nvPicPr>
        <p:blipFill>
          <a:blip r:embed="rId11"/>
          <a:stretch>
            <a:fillRect/>
          </a:stretch>
        </p:blipFill>
        <p:spPr>
          <a:xfrm>
            <a:off x="9957155" y="2533940"/>
            <a:ext cx="1800000" cy="1587640"/>
          </a:xfrm>
          <a:prstGeom prst="rect">
            <a:avLst/>
          </a:prstGeom>
        </p:spPr>
      </p:pic>
    </p:spTree>
    <p:extLst>
      <p:ext uri="{BB962C8B-B14F-4D97-AF65-F5344CB8AC3E}">
        <p14:creationId xmlns:p14="http://schemas.microsoft.com/office/powerpoint/2010/main" val="158238797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地址大数据</a:t>
            </a:r>
            <a:r>
              <a:rPr lang="en-US" altLang="zh-CN" dirty="0"/>
              <a:t>—</a:t>
            </a:r>
            <a:r>
              <a:rPr lang="zh-CN" altLang="en-US" dirty="0"/>
              <a:t>智慧地图</a:t>
            </a:r>
            <a:endParaRPr lang="en-US" altLang="zh-CN" dirty="0"/>
          </a:p>
        </p:txBody>
      </p:sp>
      <p:sp>
        <p:nvSpPr>
          <p:cNvPr id="9" name="文本框 8">
            <a:extLst>
              <a:ext uri="{FF2B5EF4-FFF2-40B4-BE49-F238E27FC236}">
                <a16:creationId xmlns:a16="http://schemas.microsoft.com/office/drawing/2014/main" id="{C52DBD1B-6F9A-43B8-989C-E5A33BDF3346}"/>
              </a:ext>
            </a:extLst>
          </p:cNvPr>
          <p:cNvSpPr txBox="1"/>
          <p:nvPr/>
        </p:nvSpPr>
        <p:spPr>
          <a:xfrm>
            <a:off x="1625095"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自动驾驶</a:t>
            </a:r>
          </a:p>
        </p:txBody>
      </p:sp>
      <p:pic>
        <p:nvPicPr>
          <p:cNvPr id="12" name="图片 11">
            <a:extLst>
              <a:ext uri="{FF2B5EF4-FFF2-40B4-BE49-F238E27FC236}">
                <a16:creationId xmlns:a16="http://schemas.microsoft.com/office/drawing/2014/main" id="{8C9C898F-2EB2-4B46-BF80-BE17970D2339}"/>
              </a:ext>
            </a:extLst>
          </p:cNvPr>
          <p:cNvPicPr>
            <a:picLocks noChangeAspect="1"/>
          </p:cNvPicPr>
          <p:nvPr/>
        </p:nvPicPr>
        <p:blipFill rotWithShape="1">
          <a:blip r:embed="rId3"/>
          <a:srcRect l="10164" r="23912"/>
          <a:stretch/>
        </p:blipFill>
        <p:spPr>
          <a:xfrm>
            <a:off x="350852" y="3869648"/>
            <a:ext cx="2945123" cy="2160000"/>
          </a:xfrm>
          <a:prstGeom prst="rect">
            <a:avLst/>
          </a:prstGeom>
        </p:spPr>
      </p:pic>
      <p:pic>
        <p:nvPicPr>
          <p:cNvPr id="13" name="图片 12">
            <a:extLst>
              <a:ext uri="{FF2B5EF4-FFF2-40B4-BE49-F238E27FC236}">
                <a16:creationId xmlns:a16="http://schemas.microsoft.com/office/drawing/2014/main" id="{C72516FB-A78E-40AB-986E-39BC75B02DB2}"/>
              </a:ext>
            </a:extLst>
          </p:cNvPr>
          <p:cNvPicPr>
            <a:picLocks noChangeAspect="1"/>
          </p:cNvPicPr>
          <p:nvPr/>
        </p:nvPicPr>
        <p:blipFill rotWithShape="1">
          <a:blip r:embed="rId4"/>
          <a:srcRect l="7442" r="17171"/>
          <a:stretch/>
        </p:blipFill>
        <p:spPr>
          <a:xfrm>
            <a:off x="590550" y="1185132"/>
            <a:ext cx="2964945" cy="2160000"/>
          </a:xfrm>
          <a:prstGeom prst="rect">
            <a:avLst/>
          </a:prstGeom>
        </p:spPr>
      </p:pic>
      <p:pic>
        <p:nvPicPr>
          <p:cNvPr id="14" name="图片 13">
            <a:extLst>
              <a:ext uri="{FF2B5EF4-FFF2-40B4-BE49-F238E27FC236}">
                <a16:creationId xmlns:a16="http://schemas.microsoft.com/office/drawing/2014/main" id="{D1679191-349F-4DB7-B5D5-CBB190688506}"/>
              </a:ext>
            </a:extLst>
          </p:cNvPr>
          <p:cNvPicPr>
            <a:picLocks noChangeAspect="1"/>
          </p:cNvPicPr>
          <p:nvPr/>
        </p:nvPicPr>
        <p:blipFill>
          <a:blip r:embed="rId5"/>
          <a:stretch>
            <a:fillRect/>
          </a:stretch>
        </p:blipFill>
        <p:spPr>
          <a:xfrm>
            <a:off x="6871607" y="1185132"/>
            <a:ext cx="4537453" cy="2160000"/>
          </a:xfrm>
          <a:prstGeom prst="rect">
            <a:avLst/>
          </a:prstGeom>
        </p:spPr>
      </p:pic>
      <p:pic>
        <p:nvPicPr>
          <p:cNvPr id="15" name="图片 14" descr="IMG20200702_003815">
            <a:extLst>
              <a:ext uri="{FF2B5EF4-FFF2-40B4-BE49-F238E27FC236}">
                <a16:creationId xmlns:a16="http://schemas.microsoft.com/office/drawing/2014/main" id="{BB867A09-BC4D-41C5-ACA8-86275C7CDDE1}"/>
              </a:ext>
            </a:extLst>
          </p:cNvPr>
          <p:cNvPicPr>
            <a:picLocks noChangeAspect="1"/>
          </p:cNvPicPr>
          <p:nvPr/>
        </p:nvPicPr>
        <p:blipFill>
          <a:blip r:embed="rId6"/>
          <a:stretch>
            <a:fillRect/>
          </a:stretch>
        </p:blipFill>
        <p:spPr>
          <a:xfrm>
            <a:off x="7732823" y="3869648"/>
            <a:ext cx="4079231" cy="2160000"/>
          </a:xfrm>
          <a:prstGeom prst="rect">
            <a:avLst/>
          </a:prstGeom>
        </p:spPr>
      </p:pic>
      <p:pic>
        <p:nvPicPr>
          <p:cNvPr id="16" name="图片 15">
            <a:extLst>
              <a:ext uri="{FF2B5EF4-FFF2-40B4-BE49-F238E27FC236}">
                <a16:creationId xmlns:a16="http://schemas.microsoft.com/office/drawing/2014/main" id="{93E0B11A-C43C-4775-A832-C847F38D44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5812" y="1185132"/>
            <a:ext cx="2586252" cy="2160000"/>
          </a:xfrm>
          <a:prstGeom prst="rect">
            <a:avLst/>
          </a:prstGeom>
        </p:spPr>
      </p:pic>
      <p:sp>
        <p:nvSpPr>
          <p:cNvPr id="17" name="文本框 16">
            <a:extLst>
              <a:ext uri="{FF2B5EF4-FFF2-40B4-BE49-F238E27FC236}">
                <a16:creationId xmlns:a16="http://schemas.microsoft.com/office/drawing/2014/main" id="{29D3E3E8-66CF-44B1-82EB-2BFF41637786}"/>
              </a:ext>
            </a:extLst>
          </p:cNvPr>
          <p:cNvSpPr txBox="1"/>
          <p:nvPr/>
        </p:nvSpPr>
        <p:spPr>
          <a:xfrm>
            <a:off x="4353096" y="3410941"/>
            <a:ext cx="1771684" cy="307777"/>
          </a:xfrm>
          <a:prstGeom prst="rect">
            <a:avLst/>
          </a:prstGeom>
          <a:solidFill>
            <a:schemeClr val="accent4">
              <a:lumMod val="60000"/>
              <a:lumOff val="40000"/>
            </a:schemeClr>
          </a:solidFill>
        </p:spPr>
        <p:txBody>
          <a:bodyPr wrap="square" rtlCol="0">
            <a:spAutoFit/>
          </a:bodyPr>
          <a:lstStyle/>
          <a:p>
            <a:pPr algn="ctr"/>
            <a:r>
              <a:rPr lang="zh-CN" altLang="en-US" sz="1400" dirty="0"/>
              <a:t>数字政府</a:t>
            </a:r>
            <a:r>
              <a:rPr lang="en-US" altLang="zh-CN" sz="1400" dirty="0"/>
              <a:t>-</a:t>
            </a:r>
            <a:r>
              <a:rPr lang="zh-CN" altLang="en-US" sz="1400" dirty="0"/>
              <a:t>三维地图</a:t>
            </a:r>
          </a:p>
        </p:txBody>
      </p:sp>
      <p:sp>
        <p:nvSpPr>
          <p:cNvPr id="18" name="文本框 17">
            <a:extLst>
              <a:ext uri="{FF2B5EF4-FFF2-40B4-BE49-F238E27FC236}">
                <a16:creationId xmlns:a16="http://schemas.microsoft.com/office/drawing/2014/main" id="{CBF831A7-4ABC-42EA-887D-31F39ECAE840}"/>
              </a:ext>
            </a:extLst>
          </p:cNvPr>
          <p:cNvSpPr txBox="1"/>
          <p:nvPr/>
        </p:nvSpPr>
        <p:spPr>
          <a:xfrm>
            <a:off x="1375486" y="612209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智慧交通</a:t>
            </a:r>
          </a:p>
        </p:txBody>
      </p:sp>
      <p:pic>
        <p:nvPicPr>
          <p:cNvPr id="5" name="图片 4">
            <a:extLst>
              <a:ext uri="{FF2B5EF4-FFF2-40B4-BE49-F238E27FC236}">
                <a16:creationId xmlns:a16="http://schemas.microsoft.com/office/drawing/2014/main" id="{B7B0AE5B-E2BB-4672-8A7A-92BDD224F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2524" y="3869648"/>
            <a:ext cx="4263750" cy="2160000"/>
          </a:xfrm>
          <a:prstGeom prst="rect">
            <a:avLst/>
          </a:prstGeom>
        </p:spPr>
      </p:pic>
      <p:sp>
        <p:nvSpPr>
          <p:cNvPr id="19" name="文本框 18">
            <a:extLst>
              <a:ext uri="{FF2B5EF4-FFF2-40B4-BE49-F238E27FC236}">
                <a16:creationId xmlns:a16="http://schemas.microsoft.com/office/drawing/2014/main" id="{C40A3994-6B2B-4D3E-8B0C-A0FB0469FCC9}"/>
              </a:ext>
            </a:extLst>
          </p:cNvPr>
          <p:cNvSpPr txBox="1"/>
          <p:nvPr/>
        </p:nvSpPr>
        <p:spPr>
          <a:xfrm>
            <a:off x="4735039" y="6122094"/>
            <a:ext cx="1558720" cy="307777"/>
          </a:xfrm>
          <a:prstGeom prst="rect">
            <a:avLst/>
          </a:prstGeom>
          <a:solidFill>
            <a:schemeClr val="accent4">
              <a:lumMod val="60000"/>
              <a:lumOff val="40000"/>
            </a:schemeClr>
          </a:solidFill>
        </p:spPr>
        <p:txBody>
          <a:bodyPr wrap="square" rtlCol="0">
            <a:spAutoFit/>
          </a:bodyPr>
          <a:lstStyle/>
          <a:p>
            <a:pPr algn="ctr"/>
            <a:r>
              <a:rPr lang="en-US" altLang="zh-CN" sz="1400" dirty="0"/>
              <a:t>110</a:t>
            </a:r>
            <a:r>
              <a:rPr lang="zh-CN" altLang="en-US" sz="1400" dirty="0"/>
              <a:t>警情调度系统</a:t>
            </a:r>
          </a:p>
        </p:txBody>
      </p:sp>
      <p:sp>
        <p:nvSpPr>
          <p:cNvPr id="20" name="文本框 19">
            <a:extLst>
              <a:ext uri="{FF2B5EF4-FFF2-40B4-BE49-F238E27FC236}">
                <a16:creationId xmlns:a16="http://schemas.microsoft.com/office/drawing/2014/main" id="{236C34E8-4B93-4D51-B492-2824AC19C791}"/>
              </a:ext>
            </a:extLst>
          </p:cNvPr>
          <p:cNvSpPr txBox="1"/>
          <p:nvPr/>
        </p:nvSpPr>
        <p:spPr>
          <a:xfrm>
            <a:off x="9324511" y="6122094"/>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电网项目</a:t>
            </a:r>
          </a:p>
        </p:txBody>
      </p:sp>
      <p:sp>
        <p:nvSpPr>
          <p:cNvPr id="21" name="文本框 20">
            <a:extLst>
              <a:ext uri="{FF2B5EF4-FFF2-40B4-BE49-F238E27FC236}">
                <a16:creationId xmlns:a16="http://schemas.microsoft.com/office/drawing/2014/main" id="{0E3477F3-6353-4C28-98B8-FA373D83B205}"/>
              </a:ext>
            </a:extLst>
          </p:cNvPr>
          <p:cNvSpPr txBox="1"/>
          <p:nvPr/>
        </p:nvSpPr>
        <p:spPr>
          <a:xfrm>
            <a:off x="8692406"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特种大屏</a:t>
            </a:r>
          </a:p>
        </p:txBody>
      </p:sp>
    </p:spTree>
    <p:extLst>
      <p:ext uri="{BB962C8B-B14F-4D97-AF65-F5344CB8AC3E}">
        <p14:creationId xmlns:p14="http://schemas.microsoft.com/office/powerpoint/2010/main" val="1242263575"/>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2971</TotalTime>
  <Words>565</Words>
  <Application>Microsoft Office PowerPoint</Application>
  <PresentationFormat>宽屏</PresentationFormat>
  <Paragraphs>76</Paragraphs>
  <Slides>12</Slides>
  <Notes>6</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12</vt:i4>
      </vt:variant>
    </vt:vector>
  </HeadingPairs>
  <TitlesOfParts>
    <vt:vector size="21" baseType="lpstr">
      <vt:lpstr>等线</vt:lpstr>
      <vt:lpstr>等线 Light</vt:lpstr>
      <vt:lpstr>微软雅黑</vt:lpstr>
      <vt:lpstr>Arial</vt:lpstr>
      <vt:lpstr>Century Gothic</vt:lpstr>
      <vt:lpstr>Segoe UI Light</vt:lpstr>
      <vt:lpstr>Office 主题​​</vt:lpstr>
      <vt:lpstr>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lvll2015@163.com</cp:lastModifiedBy>
  <cp:revision>320</cp:revision>
  <dcterms:created xsi:type="dcterms:W3CDTF">2019-07-26T03:20:08Z</dcterms:created>
  <dcterms:modified xsi:type="dcterms:W3CDTF">2021-06-29T14:31:15Z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